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3"/>
  </p:notesMasterIdLst>
  <p:sldIdLst>
    <p:sldId id="256" r:id="rId2"/>
    <p:sldId id="284" r:id="rId3"/>
    <p:sldId id="285" r:id="rId4"/>
    <p:sldId id="257" r:id="rId5"/>
    <p:sldId id="286" r:id="rId6"/>
    <p:sldId id="288" r:id="rId7"/>
    <p:sldId id="258" r:id="rId8"/>
    <p:sldId id="279" r:id="rId9"/>
    <p:sldId id="277" r:id="rId10"/>
    <p:sldId id="278" r:id="rId11"/>
    <p:sldId id="289" r:id="rId12"/>
    <p:sldId id="260" r:id="rId13"/>
    <p:sldId id="292" r:id="rId14"/>
    <p:sldId id="287" r:id="rId15"/>
    <p:sldId id="283" r:id="rId16"/>
    <p:sldId id="261" r:id="rId17"/>
    <p:sldId id="282" r:id="rId18"/>
    <p:sldId id="262" r:id="rId19"/>
    <p:sldId id="291" r:id="rId20"/>
    <p:sldId id="281" r:id="rId21"/>
    <p:sldId id="263" r:id="rId22"/>
    <p:sldId id="290" r:id="rId23"/>
    <p:sldId id="265" r:id="rId24"/>
    <p:sldId id="267" r:id="rId25"/>
    <p:sldId id="301" r:id="rId26"/>
    <p:sldId id="266" r:id="rId27"/>
    <p:sldId id="302" r:id="rId28"/>
    <p:sldId id="269" r:id="rId29"/>
    <p:sldId id="300" r:id="rId30"/>
    <p:sldId id="270" r:id="rId31"/>
    <p:sldId id="293" r:id="rId32"/>
    <p:sldId id="271" r:id="rId33"/>
    <p:sldId id="272" r:id="rId34"/>
    <p:sldId id="273" r:id="rId35"/>
    <p:sldId id="294" r:id="rId36"/>
    <p:sldId id="295" r:id="rId37"/>
    <p:sldId id="274" r:id="rId38"/>
    <p:sldId id="275" r:id="rId39"/>
    <p:sldId id="299" r:id="rId40"/>
    <p:sldId id="296" r:id="rId41"/>
    <p:sldId id="297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02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96"/>
    <p:restoredTop sz="88024"/>
  </p:normalViewPr>
  <p:slideViewPr>
    <p:cSldViewPr snapToGrid="0" snapToObjects="1">
      <p:cViewPr varScale="1">
        <p:scale>
          <a:sx n="77" d="100"/>
          <a:sy n="77" d="100"/>
        </p:scale>
        <p:origin x="200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9/17/19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um_memory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echo</a:t>
            </a:r>
            <a:r>
              <a:rPr lang="en-US" b="0" dirty="0"/>
              <a:t> prints a string</a:t>
            </a:r>
          </a:p>
          <a:p>
            <a:r>
              <a:rPr lang="en-US" b="1" dirty="0"/>
              <a:t>&gt;&gt; </a:t>
            </a:r>
            <a:r>
              <a:rPr lang="en-US" b="0" dirty="0"/>
              <a:t>put the string on its left side into the file on its right side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05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18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2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 .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You can use wildcard expressions in this file as well. Some common things in a </a:t>
            </a:r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file are </a:t>
            </a:r>
            <a:r>
              <a:rPr lang="en-US" dirty="0"/>
              <a:t>.*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*~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~*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are often temporary or backup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34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5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48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made by </a:t>
            </a:r>
            <a:r>
              <a:rPr lang="en-US" dirty="0" err="1"/>
              <a:t>Smashicons</a:t>
            </a:r>
            <a:r>
              <a:rPr lang="en-US" dirty="0"/>
              <a:t> from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smashicons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Dave Gandy</a:t>
            </a:r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dave-gandy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www.flaticon.com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0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2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06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82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39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3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29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can also be run from Power Shell, but Git Bash would allow you to run every command in this tutorial (e.g., functions such as </a:t>
            </a:r>
            <a:r>
              <a:rPr lang="en-US" dirty="0"/>
              <a:t>touch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dirty="0"/>
              <a:t>echo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making file and printing lines in a terminal).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90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Atom: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"atom --wait”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(Mac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(Windows): </a:t>
            </a:r>
            <a:r>
              <a:rPr lang="en-US" dirty="0">
                <a:effectLst/>
              </a:rPr>
              <a:t>'c:/program files (x86)/sublime text 3/</a:t>
            </a:r>
            <a:r>
              <a:rPr lang="en-US" dirty="0" err="1">
                <a:effectLst/>
              </a:rPr>
              <a:t>sublimetext.exe</a:t>
            </a:r>
            <a:r>
              <a:rPr lang="en-US" dirty="0">
                <a:effectLst/>
              </a:rPr>
              <a:t>' -w” (32bit)</a:t>
            </a:r>
          </a:p>
          <a:p>
            <a:r>
              <a:rPr lang="en-US" dirty="0" err="1">
                <a:effectLst/>
              </a:rPr>
              <a:t>Textmate</a:t>
            </a:r>
            <a:r>
              <a:rPr lang="en-US" dirty="0">
                <a:effectLst/>
              </a:rPr>
              <a:t>: "mate -w"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3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https://en.wikipedia.org/wiki/Drum_memory</a:t>
            </a:r>
            <a:endParaRPr lang="en-US" dirty="0"/>
          </a:p>
          <a:p>
            <a:r>
              <a:rPr lang="en-US" dirty="0"/>
              <a:t>Index/database are just collection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5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51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95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82360"/>
            <a:ext cx="12192000" cy="241809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>
              <a:defRPr sz="36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rgbClr val="404040"/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  <a:lvl2pPr>
              <a:defRPr>
                <a:latin typeface="Helvetica Neue"/>
                <a:cs typeface="Helvetica Neue"/>
              </a:defRPr>
            </a:lvl2pPr>
            <a:lvl3pPr>
              <a:defRPr>
                <a:latin typeface="Helvetica Neue"/>
                <a:cs typeface="Helvetica Neue"/>
              </a:defRPr>
            </a:lvl3pPr>
            <a:lvl4pPr>
              <a:defRPr>
                <a:latin typeface="Helvetica Neue"/>
                <a:cs typeface="Helvetica Neue"/>
              </a:defRPr>
            </a:lvl4pPr>
            <a:lvl5pPr>
              <a:defRPr>
                <a:latin typeface="Helvetica Neue"/>
                <a:cs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ychan24.github.io/git_github_bookdown/setting-up-git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forwindows.org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tiff"/><Relationship Id="rId4" Type="http://schemas.openxmlformats.org/officeDocument/2006/relationships/hyperlink" Target="https://git-scm.com/downloa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github.com/%3cusername%3e?tab=repositori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7" Type="http://schemas.microsoft.com/office/2007/relationships/hdphoto" Target="../media/hdphoto2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8.tif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6.tiff"/><Relationship Id="rId9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0.svg"/><Relationship Id="rId2" Type="http://schemas.openxmlformats.org/officeDocument/2006/relationships/hyperlink" Target="https://github.com/mychan24/git_github_bookdow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.tiff"/><Relationship Id="rId4" Type="http://schemas.openxmlformats.org/officeDocument/2006/relationships/image" Target="../media/image18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hyperlink" Target="https://github.com/mychan24/git_github_bookdown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8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education.github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2971799"/>
          </a:xfrm>
        </p:spPr>
        <p:txBody>
          <a:bodyPr>
            <a:normAutofit/>
          </a:bodyPr>
          <a:lstStyle/>
          <a:p>
            <a:r>
              <a:rPr lang="en-US" sz="3200" dirty="0"/>
              <a:t>Git &amp; GitHub Workshop: 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latin typeface="Monaco" pitchFamily="2" charset="77"/>
              </a:rPr>
              <a:t>its not only for programmers (╯°□°)╯</a:t>
            </a:r>
            <a:r>
              <a:rPr lang="zh-TW" altLang="en-US" sz="2400" dirty="0">
                <a:latin typeface="Monaco" pitchFamily="2" charset="77"/>
              </a:rPr>
              <a:t>彡</a:t>
            </a:r>
            <a:r>
              <a:rPr lang="en-US" sz="2400" dirty="0">
                <a:latin typeface="Monaco" pitchFamily="2" charset="77"/>
              </a:rPr>
              <a:t>┻┻</a:t>
            </a:r>
            <a:endParaRPr lang="en-US" sz="3200" dirty="0">
              <a:latin typeface="Monaco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0117" y="5500867"/>
            <a:ext cx="8534400" cy="1357132"/>
          </a:xfrm>
        </p:spPr>
        <p:txBody>
          <a:bodyPr>
            <a:normAutofit/>
          </a:bodyPr>
          <a:lstStyle/>
          <a:p>
            <a:r>
              <a:rPr lang="en-US" dirty="0"/>
              <a:t>9.27.2019</a:t>
            </a:r>
          </a:p>
          <a:p>
            <a:endParaRPr lang="en-US" dirty="0"/>
          </a:p>
          <a:p>
            <a:r>
              <a:rPr lang="en-US" dirty="0"/>
              <a:t>Micaela Chan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A2AD2-6EE9-5E44-9F10-A556E820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433" y="3084685"/>
            <a:ext cx="2780235" cy="1160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CD665-D8A6-E943-AC50-A909306E4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317" y="2681632"/>
            <a:ext cx="5314904" cy="196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800" dirty="0"/>
              <a:t>Git Overview</a:t>
            </a:r>
            <a:br>
              <a:rPr lang="en-US" sz="2800" b="1" dirty="0"/>
            </a:br>
            <a:r>
              <a:rPr lang="en-US" sz="2800" b="1" dirty="0"/>
              <a:t>Separate changes can be made, and recorded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1" y="1755234"/>
            <a:ext cx="4876800" cy="449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BD1E8-E5DE-9B42-9CC0-96A542289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02" y="1527563"/>
            <a:ext cx="5054600" cy="4851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6CD2C-7B56-4D41-99D3-6592B683C907}"/>
              </a:ext>
            </a:extLst>
          </p:cNvPr>
          <p:cNvCxnSpPr>
            <a:cxnSpLocks/>
          </p:cNvCxnSpPr>
          <p:nvPr/>
        </p:nvCxnSpPr>
        <p:spPr>
          <a:xfrm flipH="1" flipV="1">
            <a:off x="7974385" y="5215417"/>
            <a:ext cx="222172" cy="459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59452E-FC4F-3F46-B68A-CECCD3B3466E}"/>
              </a:ext>
            </a:extLst>
          </p:cNvPr>
          <p:cNvSpPr/>
          <p:nvPr/>
        </p:nvSpPr>
        <p:spPr>
          <a:xfrm>
            <a:off x="7499102" y="5658389"/>
            <a:ext cx="1647259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5B867D-5676-5F47-B3CC-60D2542AB930}"/>
              </a:ext>
            </a:extLst>
          </p:cNvPr>
          <p:cNvCxnSpPr>
            <a:cxnSpLocks/>
          </p:cNvCxnSpPr>
          <p:nvPr/>
        </p:nvCxnSpPr>
        <p:spPr>
          <a:xfrm flipH="1">
            <a:off x="7974385" y="2093114"/>
            <a:ext cx="222172" cy="44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57574D7-6CF9-C04D-921D-4BBB9743B7D8}"/>
              </a:ext>
            </a:extLst>
          </p:cNvPr>
          <p:cNvSpPr/>
          <p:nvPr/>
        </p:nvSpPr>
        <p:spPr>
          <a:xfrm>
            <a:off x="7609368" y="1185532"/>
            <a:ext cx="1536994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90434-E043-7F4F-AAF1-A2D2EBBC254A}"/>
              </a:ext>
            </a:extLst>
          </p:cNvPr>
          <p:cNvSpPr/>
          <p:nvPr/>
        </p:nvSpPr>
        <p:spPr>
          <a:xfrm>
            <a:off x="4292302" y="3753293"/>
            <a:ext cx="2732279" cy="31047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3AF327-9C90-4D4A-8EE1-B5DD25D4F737}"/>
              </a:ext>
            </a:extLst>
          </p:cNvPr>
          <p:cNvSpPr/>
          <p:nvPr/>
        </p:nvSpPr>
        <p:spPr>
          <a:xfrm>
            <a:off x="6956591" y="1153779"/>
            <a:ext cx="3633437" cy="57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5C3F-1800-094D-BD9D-A9F18330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How this workshop works…hands on…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C120E-967D-4548-ABED-F1932DB69D53}"/>
              </a:ext>
            </a:extLst>
          </p:cNvPr>
          <p:cNvSpPr/>
          <p:nvPr/>
        </p:nvSpPr>
        <p:spPr>
          <a:xfrm>
            <a:off x="7634842" y="1748763"/>
            <a:ext cx="4470720" cy="551164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echo hello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50F4AA-00BF-4045-BA8E-B834296C6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48384"/>
            <a:ext cx="7589604" cy="4780276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Dark bubble with text are terminal commands (bash)</a:t>
            </a:r>
          </a:p>
          <a:p>
            <a:pPr lvl="2"/>
            <a:r>
              <a:rPr lang="en-US" dirty="0"/>
              <a:t>Type into a terminal window or Git-Bash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800" dirty="0"/>
              <a:t>OS icon will be next to the command that is specific to your OS.</a:t>
            </a:r>
          </a:p>
          <a:p>
            <a:endParaRPr lang="en-US" sz="2800" dirty="0"/>
          </a:p>
          <a:p>
            <a:r>
              <a:rPr lang="en-US" sz="2800" dirty="0"/>
              <a:t>Everything in this </a:t>
            </a:r>
            <a:r>
              <a:rPr lang="en-US" sz="2800" dirty="0" err="1"/>
              <a:t>powerpoint</a:t>
            </a:r>
            <a:r>
              <a:rPr lang="en-US" sz="2800" dirty="0"/>
              <a:t> is on a </a:t>
            </a:r>
            <a:r>
              <a:rPr lang="en-US" sz="2800" dirty="0" err="1"/>
              <a:t>bookdown</a:t>
            </a:r>
            <a:r>
              <a:rPr lang="en-US" sz="2800" dirty="0"/>
              <a:t> page:</a:t>
            </a:r>
          </a:p>
          <a:p>
            <a:pPr lvl="1"/>
            <a:r>
              <a:rPr lang="en-US" sz="2400" dirty="0">
                <a:hlinkClick r:id="rId3"/>
              </a:rPr>
              <a:t>mychan24.github.io/git_github_bookdown</a:t>
            </a:r>
            <a:endParaRPr lang="en-US" sz="2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0F338-61DB-FF41-B262-8B2C9E5C2C02}"/>
              </a:ext>
            </a:extLst>
          </p:cNvPr>
          <p:cNvGrpSpPr/>
          <p:nvPr/>
        </p:nvGrpSpPr>
        <p:grpSpPr>
          <a:xfrm>
            <a:off x="8549312" y="2928330"/>
            <a:ext cx="1850971" cy="2153209"/>
            <a:chOff x="7623827" y="4310562"/>
            <a:chExt cx="1850971" cy="215320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1E6C90-9303-B54E-BECB-6D244E0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7085" y="4310562"/>
              <a:ext cx="587201" cy="5872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B5917D-EC86-C84E-8CFE-299EC406D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87085" y="4926985"/>
              <a:ext cx="587201" cy="5872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0BA183-FFE8-4948-9D98-E74E5BFA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23827" y="5750056"/>
              <a:ext cx="713715" cy="7137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9DAB17-C5D3-5641-B7BA-76012FDE0614}"/>
                </a:ext>
              </a:extLst>
            </p:cNvPr>
            <p:cNvSpPr txBox="1"/>
            <p:nvPr/>
          </p:nvSpPr>
          <p:spPr>
            <a:xfrm>
              <a:off x="8414636" y="4419496"/>
              <a:ext cx="1060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Windows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9472F-FB3C-BE4F-99C4-6D0C52B5427E}"/>
                </a:ext>
              </a:extLst>
            </p:cNvPr>
            <p:cNvSpPr txBox="1"/>
            <p:nvPr/>
          </p:nvSpPr>
          <p:spPr>
            <a:xfrm>
              <a:off x="8414636" y="5118832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6EB6FD-81B9-374D-96BE-800FB03E9C1E}"/>
                </a:ext>
              </a:extLst>
            </p:cNvPr>
            <p:cNvSpPr txBox="1"/>
            <p:nvPr/>
          </p:nvSpPr>
          <p:spPr>
            <a:xfrm>
              <a:off x="8448689" y="5922247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Linux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257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1.1 Download git</a:t>
            </a:r>
            <a:endParaRPr lang="en-US" sz="29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3002068"/>
          </a:xfrm>
        </p:spPr>
        <p:txBody>
          <a:bodyPr/>
          <a:lstStyle/>
          <a:p>
            <a:r>
              <a:rPr lang="en-US" dirty="0"/>
              <a:t>Windows users: </a:t>
            </a:r>
            <a:r>
              <a:rPr lang="en-US" dirty="0">
                <a:hlinkClick r:id="rId3"/>
              </a:rPr>
              <a:t>https://gitforwindows.org/</a:t>
            </a:r>
            <a:endParaRPr lang="en-US" dirty="0"/>
          </a:p>
          <a:p>
            <a:pPr lvl="2"/>
            <a:r>
              <a:rPr lang="en-US" b="1" dirty="0"/>
              <a:t>Git-Bash</a:t>
            </a:r>
            <a:r>
              <a:rPr lang="en-US" dirty="0"/>
              <a:t> is a bash terminal that comes with Git for Windows. </a:t>
            </a:r>
          </a:p>
          <a:p>
            <a:pPr lvl="2"/>
            <a:r>
              <a:rPr lang="en-US" dirty="0"/>
              <a:t>In this workshop, we assume Windows User have Git-Bash, so you can use functions such as “echo” or “touch”</a:t>
            </a:r>
          </a:p>
          <a:p>
            <a:pPr lvl="2"/>
            <a:endParaRPr lang="en-US" dirty="0"/>
          </a:p>
          <a:p>
            <a:r>
              <a:rPr lang="en-US" dirty="0"/>
              <a:t>Linux/Mac Users: </a:t>
            </a:r>
            <a:r>
              <a:rPr lang="en-US" dirty="0">
                <a:hlinkClick r:id="rId4"/>
              </a:rPr>
              <a:t>https://git-scm.com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01E10-2224-1042-B094-478777C1B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0C964-E245-6642-88DC-E6B457E44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5912" y="1248385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5CEC8-02DB-4A4A-89A3-8FAC33F5DE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0328" y="3429000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0D0CA-3F27-0A46-8F3B-718381D8FE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2439" y="3428999"/>
            <a:ext cx="713715" cy="71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413-F199-9446-B0D2-360FC2B9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Open a terminal / Git-Bash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9F1A-ABD5-F44E-B43D-38338DAF7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" t="2350" r="1301"/>
          <a:stretch/>
        </p:blipFill>
        <p:spPr>
          <a:xfrm>
            <a:off x="6624084" y="1339702"/>
            <a:ext cx="544387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3C7E6-2CAC-2D47-A3E8-FF540D96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57" y="1339701"/>
            <a:ext cx="533460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3170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404040"/>
          </a:solidFill>
        </p:spPr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1.2 Configure git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sz="2800" dirty="0"/>
              <a:t>Username &amp; email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sz="2000" dirty="0"/>
          </a:p>
          <a:p>
            <a:r>
              <a:rPr lang="en-US" sz="2800" dirty="0"/>
              <a:t>Line break</a:t>
            </a:r>
          </a:p>
          <a:p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800" dirty="0"/>
              <a:t>Setup default text editor (‘</a:t>
            </a:r>
            <a:r>
              <a:rPr lang="en-US" sz="2800" dirty="0" err="1"/>
              <a:t>nano</a:t>
            </a:r>
            <a:r>
              <a:rPr lang="en-US" sz="2800" dirty="0"/>
              <a:t>’ is used in this tutorial)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01E10-2224-1042-B094-478777C1B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D22FB2-F9D1-5A4D-8B7E-74EE09F2CA53}"/>
              </a:ext>
            </a:extLst>
          </p:cNvPr>
          <p:cNvSpPr/>
          <p:nvPr/>
        </p:nvSpPr>
        <p:spPr>
          <a:xfrm>
            <a:off x="1183132" y="1791888"/>
            <a:ext cx="8845123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user.name</a:t>
            </a:r>
            <a:r>
              <a:rPr lang="en-US" sz="2000" dirty="0">
                <a:latin typeface="Monaco" pitchFamily="2" charset="77"/>
              </a:rPr>
              <a:t> "Your Name"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something@email.com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80B884-6BDF-7645-B7B0-17689AEFC742}"/>
              </a:ext>
            </a:extLst>
          </p:cNvPr>
          <p:cNvGrpSpPr/>
          <p:nvPr/>
        </p:nvGrpSpPr>
        <p:grpSpPr>
          <a:xfrm>
            <a:off x="1183132" y="3521340"/>
            <a:ext cx="8295464" cy="1221143"/>
            <a:chOff x="1183132" y="3662219"/>
            <a:chExt cx="8295464" cy="122114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D240B20-98D5-0D42-B0FB-AF83A15E84F2}"/>
                </a:ext>
              </a:extLst>
            </p:cNvPr>
            <p:cNvSpPr/>
            <p:nvPr/>
          </p:nvSpPr>
          <p:spPr>
            <a:xfrm>
              <a:off x="1183132" y="3687274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input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E77E9B0-8014-A247-B318-860026B42313}"/>
                </a:ext>
              </a:extLst>
            </p:cNvPr>
            <p:cNvSpPr/>
            <p:nvPr/>
          </p:nvSpPr>
          <p:spPr>
            <a:xfrm>
              <a:off x="1183132" y="4291549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true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931626-9A16-8147-8DA6-003928799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2770" y="3662220"/>
              <a:ext cx="587201" cy="58720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17CAD8-2C52-0447-B816-9DD77832B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64881" y="3662219"/>
              <a:ext cx="713715" cy="71371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B58354-C36F-F04C-98CA-6AA117BEE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22769" y="4296161"/>
              <a:ext cx="587201" cy="587201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BCBD46-E271-4E4B-AC10-EA58A4BA5C19}"/>
              </a:ext>
            </a:extLst>
          </p:cNvPr>
          <p:cNvSpPr/>
          <p:nvPr/>
        </p:nvSpPr>
        <p:spPr>
          <a:xfrm>
            <a:off x="1183132" y="5421166"/>
            <a:ext cx="7106758" cy="583275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core.editor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nano</a:t>
            </a:r>
            <a:r>
              <a:rPr lang="en-US" sz="2000" dirty="0">
                <a:latin typeface="Monaco" pitchFamily="2" charset="77"/>
              </a:rPr>
              <a:t> -w"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56958-F461-C745-A4B0-43D51B871D08}"/>
              </a:ext>
            </a:extLst>
          </p:cNvPr>
          <p:cNvSpPr/>
          <p:nvPr/>
        </p:nvSpPr>
        <p:spPr>
          <a:xfrm>
            <a:off x="1" y="6301221"/>
            <a:ext cx="12192000" cy="55677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 should have Git installed on your personal computer (or server), with basic configurations all set and ready to go!</a:t>
            </a:r>
          </a:p>
        </p:txBody>
      </p:sp>
    </p:spTree>
    <p:extLst>
      <p:ext uri="{BB962C8B-B14F-4D97-AF65-F5344CB8AC3E}">
        <p14:creationId xmlns:p14="http://schemas.microsoft.com/office/powerpoint/2010/main" val="37049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b="1" dirty="0"/>
              <a:t>What is a repository?</a:t>
            </a:r>
            <a:endParaRPr lang="en-US" sz="2400" b="1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6F58E-C596-A445-8DCC-CDD05D3FE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F584E-AD26-594D-8B8F-E95BCE6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1616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Repository (repo):</a:t>
            </a:r>
          </a:p>
          <a:p>
            <a:r>
              <a:rPr lang="en-US" dirty="0"/>
              <a:t>An index that tracks changes of a directory </a:t>
            </a:r>
          </a:p>
          <a:p>
            <a:r>
              <a:rPr lang="en-US" dirty="0"/>
              <a:t>a </a:t>
            </a:r>
            <a:r>
              <a:rPr lang="en-US" sz="2800" dirty="0">
                <a:latin typeface="Monaco" pitchFamily="2" charset="77"/>
              </a:rPr>
              <a:t>.git/</a:t>
            </a:r>
            <a:r>
              <a:rPr lang="en-US" dirty="0"/>
              <a:t> subdirectory</a:t>
            </a:r>
            <a:endParaRPr lang="en-US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A0C597-5A99-0249-BC5C-11FC99D79A5A}"/>
              </a:ext>
            </a:extLst>
          </p:cNvPr>
          <p:cNvGrpSpPr/>
          <p:nvPr/>
        </p:nvGrpSpPr>
        <p:grpSpPr>
          <a:xfrm>
            <a:off x="500473" y="3606084"/>
            <a:ext cx="2554309" cy="2947982"/>
            <a:chOff x="540914" y="3090930"/>
            <a:chExt cx="2554309" cy="29479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B11BDA-2595-1C49-AD4E-1454020BD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540914" y="3090930"/>
              <a:ext cx="1944709" cy="23383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4D8D4F-E661-6942-ABED-FA9578EBB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693314" y="3243330"/>
              <a:ext cx="1944709" cy="23383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AA2142-CDF4-6A42-B093-D1B501800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845714" y="3395730"/>
              <a:ext cx="1944709" cy="23383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9C073B-1DC2-4046-89C4-402D36DE2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998114" y="3548130"/>
              <a:ext cx="1944709" cy="23383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7137BD-744A-8E41-AAF4-AB7B011A3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1150514" y="3700530"/>
              <a:ext cx="1944709" cy="2338382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E381B1-A94D-0E4E-942F-678672FCD7A6}"/>
              </a:ext>
            </a:extLst>
          </p:cNvPr>
          <p:cNvSpPr/>
          <p:nvPr/>
        </p:nvSpPr>
        <p:spPr>
          <a:xfrm>
            <a:off x="182795" y="2936383"/>
            <a:ext cx="9165515" cy="3812146"/>
          </a:xfrm>
          <a:prstGeom prst="roundRect">
            <a:avLst>
              <a:gd name="adj" fmla="val 701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D3641-E260-0B4E-BFE7-DAAF5941A802}"/>
              </a:ext>
            </a:extLst>
          </p:cNvPr>
          <p:cNvSpPr txBox="1"/>
          <p:nvPr/>
        </p:nvSpPr>
        <p:spPr>
          <a:xfrm>
            <a:off x="283962" y="3059723"/>
            <a:ext cx="1341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Directory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D8136B-C820-C444-BF0D-1F7DB26735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34" t="37517" r="22623" b="34836"/>
          <a:stretch/>
        </p:blipFill>
        <p:spPr>
          <a:xfrm>
            <a:off x="3155665" y="3606084"/>
            <a:ext cx="6128250" cy="29134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16FEE4-D495-394A-9D80-7CFED86DE822}"/>
              </a:ext>
            </a:extLst>
          </p:cNvPr>
          <p:cNvGrpSpPr/>
          <p:nvPr/>
        </p:nvGrpSpPr>
        <p:grpSpPr>
          <a:xfrm>
            <a:off x="9818388" y="2865259"/>
            <a:ext cx="2279957" cy="3654287"/>
            <a:chOff x="9818388" y="2865259"/>
            <a:chExt cx="2279957" cy="365428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FCC59-11BE-8C4B-B19E-080D5276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18388" y="3838238"/>
              <a:ext cx="2272295" cy="268130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FEE2BA-8EFB-3149-840A-5F61B254B942}"/>
                </a:ext>
              </a:extLst>
            </p:cNvPr>
            <p:cNvSpPr txBox="1"/>
            <p:nvPr/>
          </p:nvSpPr>
          <p:spPr>
            <a:xfrm>
              <a:off x="10569285" y="2865259"/>
              <a:ext cx="1529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Old school drum memory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E78077F-EB93-9C47-9CAE-AD32A463966C}"/>
                </a:ext>
              </a:extLst>
            </p:cNvPr>
            <p:cNvCxnSpPr/>
            <p:nvPr/>
          </p:nvCxnSpPr>
          <p:spPr>
            <a:xfrm flipH="1">
              <a:off x="11260107" y="3491962"/>
              <a:ext cx="147415" cy="3294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8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home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  <a:r>
              <a:rPr lang="en-US" dirty="0"/>
              <a:t>, and check the status of git</a:t>
            </a:r>
            <a:r>
              <a:rPr lang="en-US" sz="2800" dirty="0">
                <a:solidFill>
                  <a:srgbClr val="C00000"/>
                </a:solidFill>
              </a:rPr>
              <a:t>	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6F58E-C596-A445-8DCC-CDD05D3FE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17FC28-0DC7-0A40-90AA-2D58BA216B2A}"/>
              </a:ext>
            </a:extLst>
          </p:cNvPr>
          <p:cNvSpPr/>
          <p:nvPr/>
        </p:nvSpPr>
        <p:spPr>
          <a:xfrm>
            <a:off x="1183133" y="4178052"/>
            <a:ext cx="6454037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init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A3AFA1-03C8-5349-9C4F-A32C6A295184}"/>
              </a:ext>
            </a:extLst>
          </p:cNvPr>
          <p:cNvSpPr/>
          <p:nvPr/>
        </p:nvSpPr>
        <p:spPr>
          <a:xfrm>
            <a:off x="1183132" y="1909111"/>
            <a:ext cx="6454037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mkdir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DBBC06-DC36-CB47-96B3-213788B52648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now have a repository (i.e., a .git/ folder) within a directory that you want to track!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4AC8DC-DFB3-624C-9783-CDF9A9F00C7F}"/>
              </a:ext>
            </a:extLst>
          </p:cNvPr>
          <p:cNvSpPr/>
          <p:nvPr/>
        </p:nvSpPr>
        <p:spPr>
          <a:xfrm>
            <a:off x="1183131" y="4898064"/>
            <a:ext cx="6454037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872" y="4089400"/>
            <a:ext cx="7899400" cy="276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B87795A-FBC2-8345-8EF7-D4FC6473AB91}"/>
              </a:ext>
            </a:extLst>
          </p:cNvPr>
          <p:cNvGrpSpPr/>
          <p:nvPr/>
        </p:nvGrpSpPr>
        <p:grpSpPr>
          <a:xfrm>
            <a:off x="621569" y="1884225"/>
            <a:ext cx="5474431" cy="3164293"/>
            <a:chOff x="621569" y="1884225"/>
            <a:chExt cx="5474431" cy="3164293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B731646-07B1-F842-8E64-4E8BF1FE0891}"/>
                </a:ext>
              </a:extLst>
            </p:cNvPr>
            <p:cNvSpPr/>
            <p:nvPr/>
          </p:nvSpPr>
          <p:spPr>
            <a:xfrm>
              <a:off x="621569" y="1884225"/>
              <a:ext cx="5474431" cy="1768750"/>
            </a:xfrm>
            <a:prstGeom prst="roundRect">
              <a:avLst>
                <a:gd name="adj" fmla="val 752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git add</a:t>
              </a:r>
              <a:r>
                <a:rPr lang="en-US" sz="240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Tells git which changes you want to track.</a:t>
              </a:r>
            </a:p>
            <a:p>
              <a:endParaRPr lang="en-US" sz="2000" dirty="0">
                <a:solidFill>
                  <a:srgbClr val="333333"/>
                </a:solidFill>
                <a:latin typeface="Helvetica Neue" panose="0200050300000002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Formally, this is call adding a file to the </a:t>
              </a:r>
              <a:r>
                <a:rPr lang="en-US" sz="2000" b="1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“index/staging area”.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776ABFB-B553-D94D-8956-ED3484DE1E6A}"/>
                </a:ext>
              </a:extLst>
            </p:cNvPr>
            <p:cNvCxnSpPr>
              <a:cxnSpLocks/>
            </p:cNvCxnSpPr>
            <p:nvPr/>
          </p:nvCxnSpPr>
          <p:spPr>
            <a:xfrm>
              <a:off x="3570680" y="3864505"/>
              <a:ext cx="254345" cy="11840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00D42A9-7A31-F743-9EAD-792A494D3543}"/>
              </a:ext>
            </a:extLst>
          </p:cNvPr>
          <p:cNvGrpSpPr/>
          <p:nvPr/>
        </p:nvGrpSpPr>
        <p:grpSpPr>
          <a:xfrm>
            <a:off x="6788403" y="1408627"/>
            <a:ext cx="5240465" cy="3775055"/>
            <a:chOff x="6788403" y="1408627"/>
            <a:chExt cx="5240465" cy="377505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ABB2FD1-C40D-064B-BBCB-38BC810DC7E9}"/>
                </a:ext>
              </a:extLst>
            </p:cNvPr>
            <p:cNvSpPr/>
            <p:nvPr/>
          </p:nvSpPr>
          <p:spPr>
            <a:xfrm>
              <a:off x="6788403" y="1408627"/>
              <a:ext cx="5240465" cy="2415146"/>
            </a:xfrm>
            <a:prstGeom prst="roundRect">
              <a:avLst>
                <a:gd name="adj" fmla="val 752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rgbClr val="333333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git commit</a:t>
              </a:r>
              <a:r>
                <a:rPr lang="en-US" sz="2400" dirty="0">
                  <a:solidFill>
                    <a:srgbClr val="333333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Tell git to document the changes you “added” (i.e., the files in the staging area)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Mandatory </a:t>
              </a:r>
              <a:r>
                <a: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commit message</a:t>
              </a: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that you </a:t>
              </a:r>
              <a:r>
                <a: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must provide</a:t>
              </a: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to explain what changes were made.</a:t>
              </a:r>
              <a:endParaRPr lang="en-US" sz="2000" b="1" dirty="0">
                <a:solidFill>
                  <a:srgbClr val="33333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72CF42D-0964-0E4F-A4E2-92BC053C1E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0654" y="3958937"/>
              <a:ext cx="426089" cy="12247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852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r>
              <a:rPr lang="en-US" sz="2400" dirty="0"/>
              <a:t>Make a new file and check status of git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tell Git to track the file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A2EF77-0FF7-E542-B154-E804F86FA750}"/>
              </a:ext>
            </a:extLst>
          </p:cNvPr>
          <p:cNvSpPr/>
          <p:nvPr/>
        </p:nvSpPr>
        <p:spPr>
          <a:xfrm>
            <a:off x="725931" y="2161120"/>
            <a:ext cx="6454037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E950E5-B511-F64A-8D59-7AD28AD6EEFF}"/>
              </a:ext>
            </a:extLst>
          </p:cNvPr>
          <p:cNvSpPr/>
          <p:nvPr/>
        </p:nvSpPr>
        <p:spPr>
          <a:xfrm>
            <a:off x="725931" y="4063016"/>
            <a:ext cx="7422102" cy="1050769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r>
              <a:rPr lang="en-US" sz="2400" dirty="0"/>
              <a:t>Commit the file with a commit message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check the log, which lists all the commits made so far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604606-0AE6-5F49-AEB7-1C3D55D0BDAE}"/>
              </a:ext>
            </a:extLst>
          </p:cNvPr>
          <p:cNvSpPr/>
          <p:nvPr/>
        </p:nvSpPr>
        <p:spPr>
          <a:xfrm>
            <a:off x="630239" y="2290900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to repo”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A0E79A-2293-EB47-9E71-E1231A5A1B29}"/>
              </a:ext>
            </a:extLst>
          </p:cNvPr>
          <p:cNvSpPr/>
          <p:nvPr/>
        </p:nvSpPr>
        <p:spPr>
          <a:xfrm>
            <a:off x="630239" y="4053191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</p:spTree>
    <p:extLst>
      <p:ext uri="{BB962C8B-B14F-4D97-AF65-F5344CB8AC3E}">
        <p14:creationId xmlns:p14="http://schemas.microsoft.com/office/powerpoint/2010/main" val="37757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Why is learning git important for scientists?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C25-490A-5F4F-9E11-272D83CC5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Git facilitates </a:t>
            </a:r>
            <a:r>
              <a:rPr lang="en-US" b="1" dirty="0"/>
              <a:t>documentation </a:t>
            </a:r>
            <a:r>
              <a:rPr lang="en-US" dirty="0"/>
              <a:t>&amp;</a:t>
            </a:r>
            <a:r>
              <a:rPr lang="en-US" b="1" dirty="0"/>
              <a:t> sharing/collaborating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Both of these are important in science!</a:t>
            </a:r>
          </a:p>
        </p:txBody>
      </p:sp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PRACTICE: </a:t>
            </a:r>
          </a:p>
          <a:p>
            <a:r>
              <a:rPr lang="en-US" sz="2400" dirty="0"/>
              <a:t>Let’s add a line to the file and </a:t>
            </a:r>
            <a:r>
              <a:rPr lang="en-US" sz="2200" b="1" dirty="0">
                <a:latin typeface="Monaco" pitchFamily="2" charset="77"/>
              </a:rPr>
              <a:t>git add </a:t>
            </a:r>
            <a:r>
              <a:rPr lang="en-US" sz="2200" dirty="0">
                <a:latin typeface="Monaco" pitchFamily="2" charset="77"/>
              </a:rPr>
              <a:t>&amp;</a:t>
            </a:r>
            <a:r>
              <a:rPr lang="en-US" sz="2200" b="1" dirty="0">
                <a:latin typeface="Monaco" pitchFamily="2" charset="77"/>
              </a:rPr>
              <a:t> commit</a:t>
            </a:r>
            <a:r>
              <a:rPr lang="en-US" sz="2400" b="1" dirty="0"/>
              <a:t> </a:t>
            </a:r>
            <a:r>
              <a:rPr lang="en-US" sz="2400" dirty="0"/>
              <a:t>it!</a:t>
            </a:r>
            <a:r>
              <a:rPr lang="en-US" sz="2000" dirty="0">
                <a:solidFill>
                  <a:srgbClr val="C00000"/>
                </a:solidFill>
              </a:rPr>
              <a:t>	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321" y="1307798"/>
            <a:ext cx="4095507" cy="1435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415B14-52BD-0D48-9E6F-FE6E58C434E0}"/>
              </a:ext>
            </a:extLst>
          </p:cNvPr>
          <p:cNvSpPr/>
          <p:nvPr/>
        </p:nvSpPr>
        <p:spPr>
          <a:xfrm>
            <a:off x="631455" y="2341080"/>
            <a:ext cx="7370043" cy="217583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hello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hello in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”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BC6A1-BD80-B14B-8F4A-4B236C173124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used </a:t>
            </a:r>
            <a:r>
              <a:rPr lang="en-US" sz="1600" dirty="0">
                <a:latin typeface="Monaco" pitchFamily="2" charset="77"/>
              </a:rPr>
              <a:t>git add &amp; commit</a:t>
            </a:r>
            <a:r>
              <a:rPr lang="en-US" dirty="0"/>
              <a:t> to track a file. Use </a:t>
            </a:r>
            <a:r>
              <a:rPr lang="en-US" sz="1600" dirty="0">
                <a:latin typeface="Monaco" pitchFamily="2" charset="77"/>
              </a:rPr>
              <a:t>git log </a:t>
            </a:r>
            <a:r>
              <a:rPr lang="en-US" dirty="0"/>
              <a:t>to read what you have done so far in this repository!</a:t>
            </a:r>
          </a:p>
        </p:txBody>
      </p:sp>
    </p:spTree>
    <p:extLst>
      <p:ext uri="{BB962C8B-B14F-4D97-AF65-F5344CB8AC3E}">
        <p14:creationId xmlns:p14="http://schemas.microsoft.com/office/powerpoint/2010/main" val="114956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Edit the file and check difference between your current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foo.txt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the last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about compared to two commits ago?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80615-E331-DD49-97A9-9F166F70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43556" y="2376377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world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8AAF10-3F3F-FC49-AD05-07D9A26E6733}"/>
              </a:ext>
            </a:extLst>
          </p:cNvPr>
          <p:cNvSpPr/>
          <p:nvPr/>
        </p:nvSpPr>
        <p:spPr>
          <a:xfrm>
            <a:off x="643556" y="4461301"/>
            <a:ext cx="7370043" cy="62200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C2A1FAF-98AE-8845-8C1F-78EB7CFA1D60}"/>
              </a:ext>
            </a:extLst>
          </p:cNvPr>
          <p:cNvSpPr/>
          <p:nvPr/>
        </p:nvSpPr>
        <p:spPr>
          <a:xfrm>
            <a:off x="8475846" y="5083304"/>
            <a:ext cx="3533359" cy="1392865"/>
          </a:xfrm>
          <a:prstGeom prst="roundRect">
            <a:avLst>
              <a:gd name="adj" fmla="val 30488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HEAD~1 can be replaced with the specific identifier of a commit. Use git log to check</a:t>
            </a:r>
          </a:p>
        </p:txBody>
      </p:sp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4.2 – What was done in ____ commit?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Sometimes we want to check what was done during a certain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80615-E331-DD49-97A9-9F166F70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36150" y="2408381"/>
            <a:ext cx="7370043" cy="6431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show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70E665-DA20-FE42-AE6D-0ADDAF17BC1B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compared different versions of a file using </a:t>
            </a:r>
            <a:r>
              <a:rPr lang="en-US" sz="1400" dirty="0">
                <a:latin typeface="Monaco" pitchFamily="2" charset="77"/>
              </a:rPr>
              <a:t>git diff </a:t>
            </a:r>
            <a:r>
              <a:rPr lang="en-US" dirty="0"/>
              <a:t>and check changes during a specific commit using </a:t>
            </a:r>
            <a:r>
              <a:rPr lang="en-US" sz="1400" dirty="0">
                <a:latin typeface="Monaco" pitchFamily="2" charset="77"/>
              </a:rPr>
              <a:t>git show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02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301810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files/big data/OS files</a:t>
            </a:r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file to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</a:t>
            </a:r>
            <a:r>
              <a:rPr lang="en-US" sz="26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add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file we added to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it won’t let us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5F64E-92F3-C14A-8D03-59A804EFF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2B4297-E887-3C44-9F71-584CEA81E0F3}"/>
              </a:ext>
            </a:extLst>
          </p:cNvPr>
          <p:cNvSpPr/>
          <p:nvPr/>
        </p:nvSpPr>
        <p:spPr>
          <a:xfrm>
            <a:off x="729797" y="2734754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&gt;&gt; .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gitignore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CEE508-40F9-AB45-A567-D6763A5FB663}"/>
              </a:ext>
            </a:extLst>
          </p:cNvPr>
          <p:cNvSpPr/>
          <p:nvPr/>
        </p:nvSpPr>
        <p:spPr>
          <a:xfrm>
            <a:off x="729797" y="4797223"/>
            <a:ext cx="7370043" cy="57027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3348D7-4BB6-B74B-95DC-8253FCAF6CD5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should now be a .</a:t>
            </a:r>
            <a:r>
              <a:rPr lang="en-US" dirty="0" err="1"/>
              <a:t>gitignore</a:t>
            </a:r>
            <a:r>
              <a:rPr lang="en-US" dirty="0"/>
              <a:t> file in your directory.</a:t>
            </a:r>
          </a:p>
        </p:txBody>
      </p:sp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0"/>
            <a:ext cx="11814383" cy="68579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This ends the intro to </a:t>
            </a:r>
            <a:r>
              <a:rPr lang="en-US" b="1" dirty="0"/>
              <a:t>version control</a:t>
            </a:r>
            <a:r>
              <a:rPr lang="en-US" dirty="0"/>
              <a:t> function in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Next up: </a:t>
            </a:r>
          </a:p>
          <a:p>
            <a:pPr marL="0" indent="0" algn="ctr">
              <a:buNone/>
            </a:pPr>
            <a:r>
              <a:rPr lang="en-US" dirty="0"/>
              <a:t>GitHub and its cousins to help your share your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70" y="1520294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077" y="5110852"/>
            <a:ext cx="3760103" cy="1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911927"/>
            <a:ext cx="11814383" cy="49460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If you don’t already have a GitHub account, please come back early and sign-up for at </a:t>
            </a:r>
            <a:r>
              <a:rPr lang="en-US" b="1" dirty="0">
                <a:hlinkClick r:id="rId3"/>
              </a:rPr>
              <a:t>https://github.com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7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GitHub and other remote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311903"/>
          </a:xfrm>
        </p:spPr>
        <p:txBody>
          <a:bodyPr/>
          <a:lstStyle/>
          <a:p>
            <a:pPr marL="914400" lvl="2" indent="0" algn="ctr">
              <a:buNone/>
            </a:pPr>
            <a:r>
              <a:rPr lang="en-US" sz="3200" b="1" dirty="0"/>
              <a:t>A remote server that hosts repositories for free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349" y="1434842"/>
            <a:ext cx="5403273" cy="200281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3AB7D5A-2F2E-A348-BF13-EE424780347C}"/>
              </a:ext>
            </a:extLst>
          </p:cNvPr>
          <p:cNvGrpSpPr/>
          <p:nvPr/>
        </p:nvGrpSpPr>
        <p:grpSpPr>
          <a:xfrm>
            <a:off x="4236720" y="4074871"/>
            <a:ext cx="4114800" cy="2590800"/>
            <a:chOff x="8077200" y="1371600"/>
            <a:chExt cx="4114800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F9CDD9-C298-3648-AFD0-3D4583CD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7213" y="2190116"/>
              <a:ext cx="3675286" cy="5297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ED82B2-F465-4D46-A405-A859A9C3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1228" y="2928163"/>
              <a:ext cx="2547257" cy="96422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C59DEC-4E2A-8843-9E92-21921E020DAC}"/>
                </a:ext>
              </a:extLst>
            </p:cNvPr>
            <p:cNvSpPr/>
            <p:nvPr/>
          </p:nvSpPr>
          <p:spPr>
            <a:xfrm>
              <a:off x="8077200" y="1371600"/>
              <a:ext cx="4114800" cy="25908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Some other choices: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Configuring GitHub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08103A-2551-5C46-AEAE-97744BBD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143000"/>
            <a:ext cx="11814383" cy="5714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Email settings</a:t>
            </a:r>
          </a:p>
          <a:p>
            <a:r>
              <a:rPr lang="en-US" dirty="0"/>
              <a:t>Add the email you used for “</a:t>
            </a:r>
            <a:r>
              <a:rPr lang="en-US" dirty="0" err="1"/>
              <a:t>workdir</a:t>
            </a:r>
            <a:r>
              <a:rPr lang="en-US" dirty="0"/>
              <a:t>” in the previous exercises as a recognized email on GitHub</a:t>
            </a:r>
          </a:p>
          <a:p>
            <a:pPr lvl="2"/>
            <a:r>
              <a:rPr lang="en-US" dirty="0"/>
              <a:t>Settings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 Email </a:t>
            </a:r>
            <a:r>
              <a:rPr lang="en-US" dirty="0">
                <a:sym typeface="Wingdings" pitchFamily="2" charset="2"/>
              </a:rPr>
              <a:t> Add email addresses</a:t>
            </a:r>
            <a:endParaRPr lang="en-US" dirty="0"/>
          </a:p>
          <a:p>
            <a:endParaRPr lang="en-US" dirty="0"/>
          </a:p>
          <a:p>
            <a:r>
              <a:rPr lang="en-US" i="1" dirty="0"/>
              <a:t>For the purpose of this tutorial</a:t>
            </a:r>
            <a:r>
              <a:rPr lang="en-US" dirty="0"/>
              <a:t>, we will temporarily </a:t>
            </a:r>
            <a:r>
              <a:rPr lang="en-US" b="1" dirty="0"/>
              <a:t>un-check</a:t>
            </a:r>
            <a:r>
              <a:rPr lang="en-US" dirty="0"/>
              <a:t> the following setting in Settings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Emails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E8E06-C85D-A643-916E-101566CF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5" y="4961296"/>
            <a:ext cx="12052681" cy="106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6. Create a repository on GitHub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6"/>
            <a:ext cx="11814383" cy="3473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remote repository</a:t>
            </a:r>
          </a:p>
          <a:p>
            <a:pPr lvl="1"/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https://github.com/&lt;your username&gt;</a:t>
            </a:r>
            <a:endParaRPr lang="en-US" sz="2400" dirty="0"/>
          </a:p>
          <a:p>
            <a:pPr lvl="2"/>
            <a:r>
              <a:rPr lang="en-US" sz="2000" dirty="0"/>
              <a:t>Click the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r>
              <a:rPr lang="en-US" sz="2000" dirty="0"/>
              <a:t>Click </a:t>
            </a:r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lvl="2"/>
            <a:r>
              <a:rPr lang="en-US" sz="2000" b="1" u="sng" dirty="0"/>
              <a:t>NOTE:</a:t>
            </a:r>
            <a:r>
              <a:rPr lang="en-US" sz="2000" dirty="0"/>
              <a:t> We will skip adding a README </a:t>
            </a:r>
          </a:p>
          <a:p>
            <a:pPr marL="9525" lvl="2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2497D-11A4-E143-8969-E5CA2A5F2F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F4A8-F2B2-3F42-89D1-D675559F7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236" y="2586264"/>
            <a:ext cx="952500" cy="44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644C3-2AF8-5E4C-9967-02F22B9A3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014" y="2895600"/>
            <a:ext cx="1905000" cy="533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AF9520-0F26-434E-B459-FFBC9AE68282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now have an empty remote repository and some instructions to populate it!</a:t>
            </a:r>
          </a:p>
        </p:txBody>
      </p:sp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793764-0696-274F-8889-05AB16B9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357641"/>
            <a:ext cx="5070849" cy="476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Monaco" pitchFamily="2" charset="77"/>
              </a:rPr>
              <a:t>git remote add</a:t>
            </a:r>
            <a:r>
              <a:rPr lang="en-US" sz="2800" dirty="0">
                <a:latin typeface="Monaco" pitchFamily="2" charset="77"/>
              </a:rPr>
              <a:t>: </a:t>
            </a:r>
          </a:p>
          <a:p>
            <a:r>
              <a:rPr lang="en-US" sz="2400" dirty="0"/>
              <a:t>Add a remote repository by its </a:t>
            </a:r>
            <a:r>
              <a:rPr lang="en-US" sz="2400" dirty="0" err="1"/>
              <a:t>url</a:t>
            </a:r>
            <a:r>
              <a:rPr lang="en-US" sz="2400" dirty="0"/>
              <a:t> so you can down/up-load from it.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A93C8-ECD5-6147-943D-DEF0C26F20F0}"/>
              </a:ext>
            </a:extLst>
          </p:cNvPr>
          <p:cNvSpPr txBox="1"/>
          <p:nvPr/>
        </p:nvSpPr>
        <p:spPr>
          <a:xfrm>
            <a:off x="5656520" y="1357642"/>
            <a:ext cx="65354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push: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 commit(s) and modifications to a remote repository.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D9D13C-52D3-D143-8DFE-7BE46880E1DC}"/>
              </a:ext>
            </a:extLst>
          </p:cNvPr>
          <p:cNvGrpSpPr/>
          <p:nvPr/>
        </p:nvGrpSpPr>
        <p:grpSpPr>
          <a:xfrm>
            <a:off x="6479807" y="3265301"/>
            <a:ext cx="5870442" cy="1921093"/>
            <a:chOff x="6479807" y="3265301"/>
            <a:chExt cx="5870442" cy="19210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5C62CA-FBCD-1546-AF39-340536B6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79807" y="3763994"/>
              <a:ext cx="1422400" cy="1422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C8F265-304C-5D42-B7F1-92B69873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12842" y="3265301"/>
              <a:ext cx="3837407" cy="142240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D73F58BE-AE63-1848-A23E-BE46F069FBA9}"/>
                </a:ext>
              </a:extLst>
            </p:cNvPr>
            <p:cNvSpPr/>
            <p:nvPr/>
          </p:nvSpPr>
          <p:spPr>
            <a:xfrm rot="20898192">
              <a:off x="8158985" y="3813444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16E208-2564-C74F-BE95-07CCFF6555F2}"/>
              </a:ext>
            </a:extLst>
          </p:cNvPr>
          <p:cNvGrpSpPr/>
          <p:nvPr/>
        </p:nvGrpSpPr>
        <p:grpSpPr>
          <a:xfrm>
            <a:off x="347348" y="2786384"/>
            <a:ext cx="5870442" cy="1921093"/>
            <a:chOff x="347348" y="2786384"/>
            <a:chExt cx="5870442" cy="192109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D1638A-A4CC-FD40-BB2D-5844F7B44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348" y="3285077"/>
              <a:ext cx="1422400" cy="142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799F7B-8500-7B4F-905B-920795CF1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80383" y="2786384"/>
              <a:ext cx="3837407" cy="1422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30D2145-1E13-784F-8B80-BFB53F3B4C8E}"/>
                </a:ext>
              </a:extLst>
            </p:cNvPr>
            <p:cNvCxnSpPr/>
            <p:nvPr/>
          </p:nvCxnSpPr>
          <p:spPr>
            <a:xfrm flipV="1">
              <a:off x="1885301" y="3675874"/>
              <a:ext cx="764771" cy="176239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57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Why is learning git important for scientists?</a:t>
            </a:r>
            <a:br>
              <a:rPr lang="en-US" dirty="0"/>
            </a:br>
            <a:r>
              <a:rPr lang="en-US" sz="2800" b="1" dirty="0"/>
              <a:t>Documentation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2397785"/>
          </a:xfrm>
        </p:spPr>
        <p:txBody>
          <a:bodyPr>
            <a:normAutofit/>
          </a:bodyPr>
          <a:lstStyle/>
          <a:p>
            <a:r>
              <a:rPr lang="en-US" b="1" dirty="0"/>
              <a:t>Version-control for code = lab notebook for experiments</a:t>
            </a:r>
            <a:endParaRPr lang="en-US" sz="2700" dirty="0"/>
          </a:p>
          <a:p>
            <a:pPr marL="0" indent="0">
              <a:buNone/>
            </a:pPr>
            <a:endParaRPr lang="en-US" sz="2700" dirty="0"/>
          </a:p>
          <a:p>
            <a:r>
              <a:rPr lang="en-US" dirty="0"/>
              <a:t>It ensure consistency within the experiment and facilitates reproducible results</a:t>
            </a:r>
            <a:endParaRPr lang="en-US" sz="2700" dirty="0"/>
          </a:p>
          <a:p>
            <a:endParaRPr lang="en-US" sz="2700" dirty="0"/>
          </a:p>
          <a:p>
            <a:endParaRPr lang="en-US" sz="27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1DEEFB-75B3-D041-A780-BAA95F868184}"/>
              </a:ext>
            </a:extLst>
          </p:cNvPr>
          <p:cNvGrpSpPr/>
          <p:nvPr/>
        </p:nvGrpSpPr>
        <p:grpSpPr>
          <a:xfrm>
            <a:off x="1518845" y="4046220"/>
            <a:ext cx="3293185" cy="2593440"/>
            <a:chOff x="1518845" y="4046220"/>
            <a:chExt cx="3293185" cy="259344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E022C07-7B2E-BA46-9CDC-F2EAA7E78CB5}"/>
                </a:ext>
              </a:extLst>
            </p:cNvPr>
            <p:cNvSpPr/>
            <p:nvPr/>
          </p:nvSpPr>
          <p:spPr>
            <a:xfrm>
              <a:off x="2868930" y="4046220"/>
              <a:ext cx="1943100" cy="110871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collection &amp; experiment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C85E60E-2F16-EA46-9620-37562235BDD8}"/>
                </a:ext>
              </a:extLst>
            </p:cNvPr>
            <p:cNvSpPr/>
            <p:nvPr/>
          </p:nvSpPr>
          <p:spPr>
            <a:xfrm>
              <a:off x="1518845" y="5609615"/>
              <a:ext cx="2528048" cy="103004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 are pretty good at recording changes here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7CEBDF-3ECF-164C-8BB4-EDE5DB3E3C51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3623310" y="5154930"/>
              <a:ext cx="217170" cy="45468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601EA3-9C57-3246-90A1-A6F0F423CB5E}"/>
              </a:ext>
            </a:extLst>
          </p:cNvPr>
          <p:cNvGrpSpPr/>
          <p:nvPr/>
        </p:nvGrpSpPr>
        <p:grpSpPr>
          <a:xfrm>
            <a:off x="6461504" y="4046220"/>
            <a:ext cx="3412399" cy="1108710"/>
            <a:chOff x="6461504" y="4046220"/>
            <a:chExt cx="3412399" cy="110871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5F2811E-0553-394F-B8C1-08B05D35242A}"/>
                </a:ext>
              </a:extLst>
            </p:cNvPr>
            <p:cNvSpPr/>
            <p:nvPr/>
          </p:nvSpPr>
          <p:spPr>
            <a:xfrm>
              <a:off x="6461504" y="4046220"/>
              <a:ext cx="1943100" cy="110871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 and analysis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BB90707-25AF-9D42-9CBD-EDE50A328B71}"/>
                </a:ext>
              </a:extLst>
            </p:cNvPr>
            <p:cNvSpPr/>
            <p:nvPr/>
          </p:nvSpPr>
          <p:spPr>
            <a:xfrm>
              <a:off x="9062373" y="4234814"/>
              <a:ext cx="811530" cy="67437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?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D7813BE-1C76-F345-ABAF-E9F3DFFD99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4604" y="4544053"/>
              <a:ext cx="657769" cy="55893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7.1 – Push an existing repository from your local computer</a:t>
            </a:r>
          </a:p>
          <a:p>
            <a:pPr marL="9525" lvl="2" indent="0">
              <a:buNone/>
            </a:pPr>
            <a:endParaRPr lang="en-US" sz="1600" dirty="0"/>
          </a:p>
          <a:p>
            <a:r>
              <a:rPr lang="en-US" sz="2400" dirty="0"/>
              <a:t>Go to </a:t>
            </a:r>
            <a:r>
              <a:rPr lang="en-US" sz="2400" dirty="0" err="1"/>
              <a:t>workdir</a:t>
            </a:r>
            <a:r>
              <a:rPr lang="en-US" sz="2400" dirty="0"/>
              <a:t> &amp; add a remote repository that you want to push your data to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Push your local repository to your GitHub</a:t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89D5BD-2D50-104B-BAF9-C6F423BB584F}"/>
              </a:ext>
            </a:extLst>
          </p:cNvPr>
          <p:cNvSpPr/>
          <p:nvPr/>
        </p:nvSpPr>
        <p:spPr>
          <a:xfrm>
            <a:off x="529320" y="2590574"/>
            <a:ext cx="11121332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remote add origin https://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github.com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your_username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workdir.git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003CE0-85BE-6F45-B7A6-7E4551C8DF6E}"/>
              </a:ext>
            </a:extLst>
          </p:cNvPr>
          <p:cNvSpPr/>
          <p:nvPr/>
        </p:nvSpPr>
        <p:spPr>
          <a:xfrm>
            <a:off x="529320" y="5057461"/>
            <a:ext cx="5988438" cy="5865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–u origin master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0464F-3AB9-0F41-99B1-018DAC1CCB49}"/>
              </a:ext>
            </a:extLst>
          </p:cNvPr>
          <p:cNvSpPr/>
          <p:nvPr/>
        </p:nvSpPr>
        <p:spPr>
          <a:xfrm>
            <a:off x="1" y="6336896"/>
            <a:ext cx="12192000" cy="521104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Your code is now available on GitHub!</a:t>
            </a:r>
          </a:p>
        </p:txBody>
      </p:sp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fork &amp; git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5686377" cy="1219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Clone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To copy an entire repository.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02D0D-D833-AC4D-8052-FA6CDA12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DC0D8-CE73-7E47-B0C6-CE6EA85D8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D2436C-BEFC-0C4E-B016-D1C8B6D2E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58611" y="2467953"/>
            <a:ext cx="1922093" cy="192209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FDF91A6-A470-E046-B5FB-535D05F472A5}"/>
              </a:ext>
            </a:extLst>
          </p:cNvPr>
          <p:cNvGrpSpPr/>
          <p:nvPr/>
        </p:nvGrpSpPr>
        <p:grpSpPr>
          <a:xfrm>
            <a:off x="5656520" y="1357642"/>
            <a:ext cx="6535479" cy="5509200"/>
            <a:chOff x="5656520" y="1357642"/>
            <a:chExt cx="6535479" cy="550920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0B7D17B-9CE0-A642-950E-F889DD169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39535" y="2822523"/>
              <a:ext cx="1369447" cy="136944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E7E505-035A-D047-9831-725B5DDB149F}"/>
                </a:ext>
              </a:extLst>
            </p:cNvPr>
            <p:cNvSpPr txBox="1"/>
            <p:nvPr/>
          </p:nvSpPr>
          <p:spPr>
            <a:xfrm>
              <a:off x="5656520" y="1357642"/>
              <a:ext cx="6535479" cy="5509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Fork: 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someone’s GitHub repository and put it in your GitHub account. 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Under the hood, it is just cloning their repository.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endPara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endPara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/>
              <a:r>
                <a:rPr lang="en-US" sz="24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					=</a:t>
              </a:r>
            </a:p>
            <a:p>
              <a:endPara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1ED2B3E6-01B4-5842-8F9C-54157099F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25606" y="2845542"/>
              <a:ext cx="1455685" cy="1455685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3EA911C-4412-1D45-8A49-878E0981B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24258" y="5648181"/>
              <a:ext cx="955964" cy="95596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9A753AF-3717-1846-862F-962A6EBBB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14375" y="5542705"/>
              <a:ext cx="1166916" cy="11669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7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fork &amp; git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8.1 – Fork a repository (remote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remote)</a:t>
            </a:r>
          </a:p>
          <a:p>
            <a:pPr marL="922338" indent="-336550">
              <a:spcAft>
                <a:spcPts val="600"/>
              </a:spcAft>
            </a:pPr>
            <a:r>
              <a:rPr lang="pl" sz="2800" dirty="0"/>
              <a:t>Go to </a:t>
            </a:r>
            <a:r>
              <a:rPr lang="en-US" sz="2800" dirty="0">
                <a:hlinkClick r:id="rId2"/>
              </a:rPr>
              <a:t>https://github.com/mychan24/git_github_bookdown</a:t>
            </a:r>
            <a:endParaRPr lang="en-US" sz="2800" dirty="0"/>
          </a:p>
          <a:p>
            <a:pPr marL="922338" indent="-336550">
              <a:spcAft>
                <a:spcPts val="600"/>
              </a:spcAft>
            </a:pPr>
            <a:endParaRPr lang="pl" sz="2800" dirty="0"/>
          </a:p>
          <a:p>
            <a:pPr marL="922338" indent="-336550">
              <a:spcAft>
                <a:spcPts val="600"/>
              </a:spcAft>
            </a:pPr>
            <a:r>
              <a:rPr lang="en-US" sz="2800" dirty="0"/>
              <a:t>Click the Fork icon near the top right corner </a:t>
            </a:r>
          </a:p>
          <a:p>
            <a:pPr marL="922338" indent="-336550">
              <a:spcAft>
                <a:spcPts val="600"/>
              </a:spcAft>
            </a:pPr>
            <a:endParaRPr lang="en-US" sz="2800" dirty="0"/>
          </a:p>
          <a:p>
            <a:pPr marL="922338" indent="-336550">
              <a:spcAft>
                <a:spcPts val="600"/>
              </a:spcAft>
            </a:pPr>
            <a:r>
              <a:rPr lang="en-US" sz="2800" dirty="0"/>
              <a:t>You should be redirected to a copy of the same repository in </a:t>
            </a:r>
            <a:r>
              <a:rPr lang="en-US" sz="2800" b="1" dirty="0"/>
              <a:t>YOUR</a:t>
            </a:r>
            <a:r>
              <a:rPr lang="en-US" sz="2800" dirty="0"/>
              <a:t> GitHub account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DB9B6B-BE22-6B40-ABE4-0BB6E15CB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951" y="3006551"/>
            <a:ext cx="1039915" cy="527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402D0D-D833-AC4D-8052-FA6CDA1279E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DC0D8-CE73-7E47-B0C6-CE6EA85D8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CF0C512-056D-A544-98EF-9544FCD9B5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36315" y="1523973"/>
            <a:ext cx="1455685" cy="145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3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fork &amp;  git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208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8.2 – Cloning a repository (remote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local)</a:t>
            </a:r>
          </a:p>
          <a:p>
            <a:pPr marL="922338" indent="-336550"/>
            <a:r>
              <a:rPr lang="en-US" sz="2800" b="1" dirty="0"/>
              <a:t>[On GitHub] </a:t>
            </a:r>
            <a:r>
              <a:rPr lang="en-US" sz="2800" dirty="0"/>
              <a:t>Click</a:t>
            </a:r>
            <a:endParaRPr lang="en-US" sz="2800" b="1" dirty="0"/>
          </a:p>
          <a:p>
            <a:pPr marL="922338" indent="-336550"/>
            <a:r>
              <a:rPr lang="en-US" sz="2800" dirty="0"/>
              <a:t>Copy the URL</a:t>
            </a:r>
          </a:p>
          <a:p>
            <a:pPr marL="922338" indent="-336550"/>
            <a:endParaRPr lang="en-US" sz="2800" dirty="0"/>
          </a:p>
          <a:p>
            <a:pPr marL="922338" indent="-336550"/>
            <a:r>
              <a:rPr lang="en-US" sz="2800" b="1" dirty="0"/>
              <a:t>[On your computer’s terminal/Git BASH]</a:t>
            </a:r>
          </a:p>
          <a:p>
            <a:pPr marL="922338" indent="-336550"/>
            <a:endParaRPr lang="en-US" sz="2800" dirty="0"/>
          </a:p>
          <a:p>
            <a:pPr marL="985838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255032-44A5-DD4F-A4BA-D03B4974BA98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cloned someone else’s repository! This is often how collaboration starts through GitHub.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C21734-2887-7D48-A4BB-9F780EF123FB}"/>
              </a:ext>
            </a:extLst>
          </p:cNvPr>
          <p:cNvSpPr/>
          <p:nvPr/>
        </p:nvSpPr>
        <p:spPr>
          <a:xfrm>
            <a:off x="919123" y="4048179"/>
            <a:ext cx="5170863" cy="140906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 </a:t>
            </a:r>
          </a:p>
          <a:p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AAE1C7D-9F8F-E346-82E9-7B9B78FC1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02265" y="1761943"/>
            <a:ext cx="1714758" cy="1714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3846FD-FC9B-8C42-A660-D21EF3D52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9585" y="1882861"/>
            <a:ext cx="2513773" cy="496139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0F272AD-AD07-1C41-958B-9D7990EDDCFB}"/>
              </a:ext>
            </a:extLst>
          </p:cNvPr>
          <p:cNvSpPr/>
          <p:nvPr/>
        </p:nvSpPr>
        <p:spPr>
          <a:xfrm>
            <a:off x="8019010" y="4403479"/>
            <a:ext cx="4172989" cy="1362694"/>
          </a:xfrm>
          <a:prstGeom prst="round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URL should look something like </a:t>
            </a:r>
            <a:r>
              <a:rPr lang="en-US" dirty="0">
                <a:hlinkClick r:id="rId7"/>
              </a:rPr>
              <a:t>https://github.com/&lt;your user name&gt;/git_github_bookdown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4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9.1 – Setup a fake collaborator </a:t>
            </a:r>
            <a:r>
              <a:rPr lang="en-US" sz="2800" b="1" dirty="0"/>
              <a:t>(i.e., yourself in another directory)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sz="3000" dirty="0"/>
              <a:t>Clone </a:t>
            </a:r>
            <a:r>
              <a:rPr lang="en-US" sz="3000" dirty="0" err="1"/>
              <a:t>workdir</a:t>
            </a:r>
            <a:r>
              <a:rPr lang="en-US" sz="3000" dirty="0"/>
              <a:t> repository into a new directory call “</a:t>
            </a:r>
            <a:r>
              <a:rPr lang="en-US" sz="3000" dirty="0" err="1"/>
              <a:t>workdir_fake_collab</a:t>
            </a:r>
            <a:r>
              <a:rPr lang="en-US" sz="3000" dirty="0"/>
              <a:t>” inside your home directory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568628" y="3642492"/>
            <a:ext cx="11042715" cy="82714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https://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github.com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/&lt;username&gt;/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workdir.git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ABFD273-6041-8249-B272-D7B767EE7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7112" y="4799836"/>
            <a:ext cx="1922093" cy="192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6"/>
          </a:xfrm>
        </p:spPr>
        <p:txBody>
          <a:bodyPr>
            <a:normAutofit/>
          </a:bodyPr>
          <a:lstStyle/>
          <a:p>
            <a:r>
              <a:rPr lang="en-US" sz="2800" b="1" dirty="0"/>
              <a:t>Make changes as fake collaborator and push to GitHub</a:t>
            </a:r>
          </a:p>
          <a:p>
            <a:pPr lvl="2"/>
            <a:r>
              <a:rPr lang="en-US" dirty="0"/>
              <a:t>Go into the </a:t>
            </a:r>
            <a:r>
              <a:rPr lang="en-US" dirty="0" err="1"/>
              <a:t>collab’s</a:t>
            </a:r>
            <a:r>
              <a:rPr lang="en-US" dirty="0"/>
              <a:t> directory, make a new file </a:t>
            </a:r>
            <a:r>
              <a:rPr lang="en-US" dirty="0" err="1"/>
              <a:t>foofoo.txt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Git add &amp; commit </a:t>
            </a:r>
            <a:r>
              <a:rPr lang="en-US" dirty="0" err="1"/>
              <a:t>foofoo.txt</a:t>
            </a:r>
            <a:endParaRPr lang="en-US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 this change to GitHub</a:t>
            </a:r>
            <a:endParaRPr lang="en-US" sz="2400" b="1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1359735" y="2219847"/>
            <a:ext cx="6484430" cy="805985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A3DDA9-CCFE-0C44-A746-A82CA415F79A}"/>
              </a:ext>
            </a:extLst>
          </p:cNvPr>
          <p:cNvSpPr/>
          <p:nvPr/>
        </p:nvSpPr>
        <p:spPr>
          <a:xfrm>
            <a:off x="1359735" y="5824525"/>
            <a:ext cx="5693234" cy="55416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origin master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E408E3-B797-894B-8372-042CF4525C97}"/>
              </a:ext>
            </a:extLst>
          </p:cNvPr>
          <p:cNvSpPr/>
          <p:nvPr/>
        </p:nvSpPr>
        <p:spPr>
          <a:xfrm>
            <a:off x="1359735" y="3603538"/>
            <a:ext cx="6484430" cy="95077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-m "Add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"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780D7E4-6AA6-7646-91F7-0CEEEBDB418A}"/>
              </a:ext>
            </a:extLst>
          </p:cNvPr>
          <p:cNvGrpSpPr>
            <a:grpSpLocks noChangeAspect="1"/>
          </p:cNvGrpSpPr>
          <p:nvPr/>
        </p:nvGrpSpPr>
        <p:grpSpPr>
          <a:xfrm>
            <a:off x="8932238" y="4285344"/>
            <a:ext cx="2970144" cy="2572656"/>
            <a:chOff x="8138655" y="2390164"/>
            <a:chExt cx="3837407" cy="33238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7EFDAB6-7E80-4443-8FE4-E77140D23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97E2F05-E791-E545-88E8-61F10422F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38655" y="2390164"/>
              <a:ext cx="3837407" cy="1422400"/>
            </a:xfrm>
            <a:prstGeom prst="rect">
              <a:avLst/>
            </a:prstGeom>
          </p:spPr>
        </p:pic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5B026DF1-A101-F746-AA59-A859D1F7DC9F}"/>
                </a:ext>
              </a:extLst>
            </p:cNvPr>
            <p:cNvSpPr>
              <a:spLocks noChangeAspect="1"/>
            </p:cNvSpPr>
            <p:nvPr/>
          </p:nvSpPr>
          <p:spPr>
            <a:xfrm rot="14050630">
              <a:off x="10209208" y="3573306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532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3ADD-F9CD-A045-B0AE-7BD9F4EC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2EF4-55C4-2A42-A083-B096A77F8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workdir_fake_collab</a:t>
            </a:r>
            <a:r>
              <a:rPr lang="en-US" dirty="0"/>
              <a:t> should contain </a:t>
            </a:r>
            <a:r>
              <a:rPr lang="en-US" dirty="0" err="1"/>
              <a:t>foofoo.txt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Your remote repo on GitHub should contain </a:t>
            </a:r>
            <a:r>
              <a:rPr lang="en-US" dirty="0" err="1"/>
              <a:t>foofoo.txt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what about the original </a:t>
            </a:r>
            <a:r>
              <a:rPr lang="en-US" dirty="0" err="1"/>
              <a:t>workdir</a:t>
            </a:r>
            <a:r>
              <a:rPr lang="en-US" dirty="0"/>
              <a:t>?</a:t>
            </a:r>
          </a:p>
          <a:p>
            <a:pPr lvl="2"/>
            <a:r>
              <a:rPr lang="en-US" dirty="0" err="1"/>
              <a:t>foofoo.txt</a:t>
            </a:r>
            <a:r>
              <a:rPr lang="en-US" dirty="0"/>
              <a:t> should be missing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1A749E-3178-1F43-9458-0EF49C52A1D1}"/>
              </a:ext>
            </a:extLst>
          </p:cNvPr>
          <p:cNvGrpSpPr>
            <a:grpSpLocks noChangeAspect="1"/>
          </p:cNvGrpSpPr>
          <p:nvPr/>
        </p:nvGrpSpPr>
        <p:grpSpPr>
          <a:xfrm>
            <a:off x="8932238" y="4285344"/>
            <a:ext cx="2970144" cy="2572656"/>
            <a:chOff x="8138655" y="2390164"/>
            <a:chExt cx="3837407" cy="33238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C93DB45-D3B1-7C40-A8D2-0C624ED09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9F19A9-A2D8-9E42-BBA0-486EC3547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38655" y="2390164"/>
              <a:ext cx="3837407" cy="1422400"/>
            </a:xfrm>
            <a:prstGeom prst="rect">
              <a:avLst/>
            </a:prstGeom>
          </p:spPr>
        </p:pic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C1DCEC08-61A6-8D45-A4B9-0426C121FC16}"/>
                </a:ext>
              </a:extLst>
            </p:cNvPr>
            <p:cNvSpPr>
              <a:spLocks noChangeAspect="1"/>
            </p:cNvSpPr>
            <p:nvPr/>
          </p:nvSpPr>
          <p:spPr>
            <a:xfrm rot="14050630">
              <a:off x="10209208" y="3573306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D417ECE-D2DB-B642-926E-E51CE058A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8624" y="5757066"/>
            <a:ext cx="1100934" cy="110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7551-512A-EA4A-8A84-34EB3C224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9.2 – Implement the changes your fake collaborator made</a:t>
            </a:r>
          </a:p>
          <a:p>
            <a:r>
              <a:rPr lang="en-US" sz="2600" b="1" dirty="0"/>
              <a:t>Fetch</a:t>
            </a:r>
            <a:r>
              <a:rPr lang="en-US" sz="2600" dirty="0"/>
              <a:t> the changes your fake collaborator pushed to </a:t>
            </a:r>
            <a:r>
              <a:rPr lang="en-US" sz="2600" dirty="0" err="1"/>
              <a:t>Github</a:t>
            </a:r>
            <a:r>
              <a:rPr lang="en-US" sz="2600" dirty="0"/>
              <a:t> onto your local computer.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400" dirty="0"/>
              <a:t>Now you can check what your collaborator has changed</a:t>
            </a: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these are changes you want in your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merge the changes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01B0D7-892F-B048-A238-5CF96F07AC82}"/>
              </a:ext>
            </a:extLst>
          </p:cNvPr>
          <p:cNvSpPr/>
          <p:nvPr/>
        </p:nvSpPr>
        <p:spPr>
          <a:xfrm>
            <a:off x="2626801" y="2442300"/>
            <a:ext cx="2970131" cy="76359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fetch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2A4370-84B6-2F4B-937F-0BEF1EAEBF28}"/>
              </a:ext>
            </a:extLst>
          </p:cNvPr>
          <p:cNvSpPr/>
          <p:nvPr/>
        </p:nvSpPr>
        <p:spPr>
          <a:xfrm>
            <a:off x="2626801" y="4093421"/>
            <a:ext cx="6185603" cy="60318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master origin/master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B976990-B6B7-244E-9A96-EF8E97C494D4}"/>
              </a:ext>
            </a:extLst>
          </p:cNvPr>
          <p:cNvSpPr/>
          <p:nvPr/>
        </p:nvSpPr>
        <p:spPr>
          <a:xfrm>
            <a:off x="6832879" y="2593526"/>
            <a:ext cx="2080010" cy="9445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Fetch does not change the files in your directory.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DB44B8-6C71-404F-B95A-7676B76C01ED}"/>
              </a:ext>
            </a:extLst>
          </p:cNvPr>
          <p:cNvCxnSpPr>
            <a:cxnSpLocks/>
          </p:cNvCxnSpPr>
          <p:nvPr/>
        </p:nvCxnSpPr>
        <p:spPr>
          <a:xfrm flipH="1" flipV="1">
            <a:off x="5630415" y="2974721"/>
            <a:ext cx="1202463" cy="91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D0F0A63-44F6-9944-BC37-53526BE6E226}"/>
              </a:ext>
            </a:extLst>
          </p:cNvPr>
          <p:cNvSpPr/>
          <p:nvPr/>
        </p:nvSpPr>
        <p:spPr>
          <a:xfrm>
            <a:off x="2626801" y="5417652"/>
            <a:ext cx="2548100" cy="60318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merge</a:t>
            </a:r>
          </a:p>
        </p:txBody>
      </p:sp>
    </p:spTree>
    <p:extLst>
      <p:ext uri="{BB962C8B-B14F-4D97-AF65-F5344CB8AC3E}">
        <p14:creationId xmlns:p14="http://schemas.microsoft.com/office/powerpoint/2010/main" val="3699732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23E-2EA8-EE40-A7DC-6ADABF6B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600" b="1" dirty="0"/>
              <a:t>Truly Collaborating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52A9-57F8-5945-ADCB-6A6634327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collaborators in your GitHub repository</a:t>
            </a:r>
          </a:p>
          <a:p>
            <a:pPr lvl="2"/>
            <a:r>
              <a:rPr lang="en-US" dirty="0"/>
              <a:t>Click </a:t>
            </a:r>
            <a:r>
              <a:rPr lang="en-US" b="1" dirty="0"/>
              <a:t>Settings</a:t>
            </a:r>
          </a:p>
          <a:p>
            <a:pPr lvl="2"/>
            <a:r>
              <a:rPr lang="en-US" dirty="0"/>
              <a:t>Click </a:t>
            </a:r>
            <a:r>
              <a:rPr lang="en-US" b="1" dirty="0"/>
              <a:t>Collaborators</a:t>
            </a:r>
            <a:r>
              <a:rPr lang="en-US" dirty="0"/>
              <a:t> and add them (they need to be on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More </a:t>
            </a:r>
            <a:r>
              <a:rPr lang="en-US" u="sng" dirty="0"/>
              <a:t>advance</a:t>
            </a:r>
            <a:r>
              <a:rPr lang="en-US" dirty="0"/>
              <a:t> way to collaborate (won't cover in detail)</a:t>
            </a:r>
          </a:p>
          <a:p>
            <a:pPr lvl="2"/>
            <a:r>
              <a:rPr lang="en-US" b="1" dirty="0"/>
              <a:t>Fork</a:t>
            </a:r>
            <a:r>
              <a:rPr lang="en-US" dirty="0"/>
              <a:t> a repository you want to make changes </a:t>
            </a:r>
          </a:p>
          <a:p>
            <a:pPr lvl="2"/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git clone</a:t>
            </a:r>
            <a:r>
              <a:rPr lang="en-US" dirty="0"/>
              <a:t> it to your local computer</a:t>
            </a:r>
          </a:p>
          <a:p>
            <a:pPr lvl="2"/>
            <a:r>
              <a:rPr lang="en-US" dirty="0"/>
              <a:t>Make changes, </a:t>
            </a:r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add</a:t>
            </a:r>
            <a:r>
              <a:rPr lang="en-US" dirty="0">
                <a:solidFill>
                  <a:srgbClr val="C00000"/>
                </a:solidFill>
                <a:latin typeface="Monaco" pitchFamily="2" charset="77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commit</a:t>
            </a:r>
            <a:r>
              <a:rPr lang="en-US" dirty="0">
                <a:solidFill>
                  <a:srgbClr val="C00000"/>
                </a:solidFill>
                <a:latin typeface="Monaco" pitchFamily="2" charset="77"/>
              </a:rPr>
              <a:t> &amp; </a:t>
            </a:r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push</a:t>
            </a:r>
            <a:r>
              <a:rPr lang="en-US" dirty="0"/>
              <a:t> it to your forked repo</a:t>
            </a:r>
          </a:p>
          <a:p>
            <a:pPr lvl="2"/>
            <a:r>
              <a:rPr lang="en-US" dirty="0"/>
              <a:t>Make a </a:t>
            </a:r>
            <a:r>
              <a:rPr lang="en-US" b="1" dirty="0">
                <a:highlight>
                  <a:srgbClr val="FFFF00"/>
                </a:highlight>
              </a:rPr>
              <a:t>Pull Request </a:t>
            </a:r>
            <a:r>
              <a:rPr lang="en-US" dirty="0"/>
              <a:t>in the original repository so the original owner can merge your request.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44B7EB2-6CBD-004B-9C6B-4D5055A3989C}"/>
              </a:ext>
            </a:extLst>
          </p:cNvPr>
          <p:cNvSpPr/>
          <p:nvPr/>
        </p:nvSpPr>
        <p:spPr>
          <a:xfrm>
            <a:off x="4308464" y="5452757"/>
            <a:ext cx="1959429" cy="3137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Ask me later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95F94-608F-4C44-AC33-07FDE75775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69A0B-3E95-4E46-BA9A-3E1EFD48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EEF2F3-486B-5D4F-8CCA-CA651823559C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fetch and merge changes from different people (or yourself on a different computer/folder)!</a:t>
            </a:r>
          </a:p>
        </p:txBody>
      </p:sp>
    </p:spTree>
    <p:extLst>
      <p:ext uri="{BB962C8B-B14F-4D97-AF65-F5344CB8AC3E}">
        <p14:creationId xmlns:p14="http://schemas.microsoft.com/office/powerpoint/2010/main" val="397109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805F-1878-E94E-8243-052A084E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58001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b="1" dirty="0"/>
              <a:t>Email Setting - 2</a:t>
            </a:r>
            <a:br>
              <a:rPr lang="en-US" b="1" dirty="0"/>
            </a:br>
            <a:br>
              <a:rPr lang="en-US" dirty="0"/>
            </a:br>
            <a:r>
              <a:rPr lang="en-US" dirty="0"/>
              <a:t>Setup the no-reply email provided by GitHub</a:t>
            </a:r>
            <a:br>
              <a:rPr lang="en-US" dirty="0"/>
            </a:br>
            <a:br>
              <a:rPr lang="en-US" dirty="0"/>
            </a:br>
            <a:br>
              <a:rPr lang="en-US" i="1" dirty="0"/>
            </a:br>
            <a:br>
              <a:rPr lang="en-US" i="1" dirty="0"/>
            </a:br>
            <a:r>
              <a:rPr lang="en-US" dirty="0"/>
              <a:t>Check the following Setting on GitHub</a:t>
            </a:r>
            <a:br>
              <a:rPr lang="en-US" i="1" dirty="0"/>
            </a:br>
            <a:br>
              <a:rPr lang="en-US" i="1" dirty="0"/>
            </a:br>
            <a:br>
              <a:rPr lang="en-US" i="1" dirty="0"/>
            </a:br>
            <a:br>
              <a:rPr lang="en-US" dirty="0"/>
            </a:br>
            <a:br>
              <a:rPr lang="en-US" sz="2400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DF2C8-F0CE-E543-95FA-96E30602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4" y="3533429"/>
            <a:ext cx="11928392" cy="1235676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AAF8AC-79BA-E24C-95E3-8CA7183B9FF4}"/>
              </a:ext>
            </a:extLst>
          </p:cNvPr>
          <p:cNvSpPr/>
          <p:nvPr/>
        </p:nvSpPr>
        <p:spPr>
          <a:xfrm>
            <a:off x="609600" y="1655964"/>
            <a:ext cx="10972800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something@users.noreply.github.com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3598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400E-5513-6A41-9CCE-18D4FF3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52C-15F6-F64D-A4B0-62E02D8D0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following topics will be covered using the </a:t>
            </a:r>
            <a:r>
              <a:rPr lang="en-US" dirty="0" err="1"/>
              <a:t>bookdown</a:t>
            </a:r>
            <a:r>
              <a:rPr lang="en-US" dirty="0"/>
              <a:t> (which you have already forked and cloned!)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Resolving conflicts</a:t>
            </a:r>
          </a:p>
          <a:p>
            <a:r>
              <a:rPr lang="en-US" dirty="0"/>
              <a:t>Reverting to a previous commit</a:t>
            </a:r>
          </a:p>
          <a:p>
            <a:r>
              <a:rPr lang="en-US" dirty="0"/>
              <a:t>Branching</a:t>
            </a:r>
          </a:p>
        </p:txBody>
      </p:sp>
    </p:spTree>
    <p:extLst>
      <p:ext uri="{BB962C8B-B14F-4D97-AF65-F5344CB8AC3E}">
        <p14:creationId xmlns:p14="http://schemas.microsoft.com/office/powerpoint/2010/main" val="3701180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CFB9-6504-6045-B410-F4E8DA60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Education Pack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472E-F835-3B44-AE33-BC40AD75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https://education.github.com/</a:t>
            </a:r>
            <a:endParaRPr lang="en-US" dirty="0"/>
          </a:p>
          <a:p>
            <a:pPr lvl="2"/>
            <a:r>
              <a:rPr lang="en-US" dirty="0"/>
              <a:t>Pro account for students, academic researchers (i.e</a:t>
            </a:r>
            <a:r>
              <a:rPr lang="en-US"/>
              <a:t>., postdoc) &amp; </a:t>
            </a:r>
            <a:r>
              <a:rPr lang="en-US" dirty="0"/>
              <a:t>faculties</a:t>
            </a:r>
          </a:p>
        </p:txBody>
      </p:sp>
    </p:spTree>
    <p:extLst>
      <p:ext uri="{BB962C8B-B14F-4D97-AF65-F5344CB8AC3E}">
        <p14:creationId xmlns:p14="http://schemas.microsoft.com/office/powerpoint/2010/main" val="2819441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Why is learning git important for scientists?</a:t>
            </a:r>
            <a:br>
              <a:rPr lang="en-US" dirty="0"/>
            </a:br>
            <a:r>
              <a:rPr lang="en-US" sz="2800" b="1" dirty="0"/>
              <a:t>Sharing/Collaboration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23977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700" dirty="0"/>
          </a:p>
          <a:p>
            <a:endParaRPr lang="en-US" sz="27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Sharing codes are difficult through traditional means</a:t>
            </a:r>
          </a:p>
          <a:p>
            <a:pPr lvl="2"/>
            <a:r>
              <a:rPr lang="en-US" sz="1900" dirty="0"/>
              <a:t>Attach to the end of the manuscript? Email ? </a:t>
            </a:r>
          </a:p>
          <a:p>
            <a:pPr marL="914400" lvl="2" indent="0">
              <a:buNone/>
            </a:pPr>
            <a:endParaRPr lang="en-US" sz="2700" dirty="0"/>
          </a:p>
          <a:p>
            <a:r>
              <a:rPr lang="en-US" sz="2700" dirty="0"/>
              <a:t>Facilitate collaboration on GitHub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(or other-remote-hosts)</a:t>
            </a:r>
          </a:p>
          <a:p>
            <a:pPr lvl="2"/>
            <a:r>
              <a:rPr lang="en-US" sz="1900" dirty="0"/>
              <a:t>Someone can </a:t>
            </a:r>
            <a:r>
              <a:rPr lang="en-US" sz="1900" b="1" dirty="0"/>
              <a:t>follow</a:t>
            </a:r>
            <a:r>
              <a:rPr lang="en-US" sz="1900" dirty="0"/>
              <a:t> your codes (like following a blog)</a:t>
            </a:r>
          </a:p>
          <a:p>
            <a:pPr lvl="2"/>
            <a:r>
              <a:rPr lang="en-US" sz="1900" dirty="0"/>
              <a:t>We get to see whether we want to incorporate new changes or not</a:t>
            </a:r>
          </a:p>
          <a:p>
            <a:pPr marL="914400" lvl="2" indent="0">
              <a:buNone/>
            </a:pPr>
            <a:endParaRPr lang="en-US" sz="1900" dirty="0"/>
          </a:p>
          <a:p>
            <a:r>
              <a:rPr lang="en-US" sz="2800" dirty="0"/>
              <a:t>Encourages open source and open science</a:t>
            </a:r>
          </a:p>
          <a:p>
            <a:pPr lvl="2"/>
            <a:r>
              <a:rPr lang="en-US" sz="2000" dirty="0"/>
              <a:t>Open science is a huge topic, and there are some pros and cons </a:t>
            </a:r>
          </a:p>
          <a:p>
            <a:pPr lvl="2"/>
            <a:r>
              <a:rPr lang="en-US" sz="2000" dirty="0"/>
              <a:t>Openness to your code is generally a good idea</a:t>
            </a:r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B29-0D74-954C-BDFE-4B5F3698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What is the goal of this workshop?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92043-AF8E-6F45-AC0D-4BB265641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65" y="2804607"/>
            <a:ext cx="3558675" cy="1486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7CDACC-4718-1047-B74A-862E91A7A256}"/>
              </a:ext>
            </a:extLst>
          </p:cNvPr>
          <p:cNvSpPr txBox="1"/>
          <p:nvPr/>
        </p:nvSpPr>
        <p:spPr>
          <a:xfrm>
            <a:off x="1045037" y="1971792"/>
            <a:ext cx="365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for version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132A8-1A16-DB49-8FB0-3F5D2C192E74}"/>
              </a:ext>
            </a:extLst>
          </p:cNvPr>
          <p:cNvSpPr txBox="1"/>
          <p:nvPr/>
        </p:nvSpPr>
        <p:spPr>
          <a:xfrm>
            <a:off x="6300765" y="1971792"/>
            <a:ext cx="4846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 for sharing your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65BC7A-52C7-E345-B713-14552A14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30" y="2314060"/>
            <a:ext cx="6167553" cy="228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0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Documentation of word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48385"/>
            <a:ext cx="6653940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What do we do for documents? </a:t>
            </a:r>
          </a:p>
          <a:p>
            <a:pPr marL="0" indent="0">
              <a:buNone/>
            </a:pPr>
            <a:endParaRPr lang="en-US" sz="2800" b="1" u="sng" dirty="0"/>
          </a:p>
          <a:p>
            <a:r>
              <a:rPr lang="en-US" sz="2400" b="1" dirty="0"/>
              <a:t>Track Changes </a:t>
            </a:r>
            <a:r>
              <a:rPr lang="en-US" sz="2400" dirty="0"/>
              <a:t>(Microsoft Word) </a:t>
            </a:r>
          </a:p>
          <a:p>
            <a:pPr lvl="3"/>
            <a:r>
              <a:rPr lang="en-US" dirty="0"/>
              <a:t>Changes are highlighted</a:t>
            </a:r>
          </a:p>
          <a:p>
            <a:pPr lvl="3"/>
            <a:r>
              <a:rPr lang="en-US" dirty="0"/>
              <a:t>Shows who did it (ideally…)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r>
              <a:rPr lang="en-US" sz="2400" b="1" dirty="0"/>
              <a:t>Version History </a:t>
            </a:r>
            <a:r>
              <a:rPr lang="en-US" sz="2400" dirty="0"/>
              <a:t>(Google-doc)</a:t>
            </a:r>
          </a:p>
          <a:p>
            <a:pPr lvl="3"/>
            <a:r>
              <a:rPr lang="en-US" dirty="0"/>
              <a:t>You can go back to see how things were like before a certain change</a:t>
            </a:r>
          </a:p>
          <a:p>
            <a:pPr lvl="3"/>
            <a:r>
              <a:rPr lang="en-US" dirty="0"/>
              <a:t>Snapshots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7237F-F765-0C40-96A2-51434AC46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229"/>
          <a:stretch/>
        </p:blipFill>
        <p:spPr>
          <a:xfrm>
            <a:off x="6916217" y="4423410"/>
            <a:ext cx="5092988" cy="22208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07D9B-9AA5-3F47-81BA-8B13335E3D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40" r="14089"/>
          <a:stretch/>
        </p:blipFill>
        <p:spPr>
          <a:xfrm>
            <a:off x="7105409" y="1684511"/>
            <a:ext cx="4714604" cy="22208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6A63E-D64C-454B-ACEE-36683432B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9A0C-42B5-A34F-9F68-BB7588F67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Documentation of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02F06-154F-8B47-AE11-26547C8D4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3072407"/>
          </a:xfrm>
        </p:spPr>
        <p:txBody>
          <a:bodyPr>
            <a:normAutofit/>
          </a:bodyPr>
          <a:lstStyle/>
          <a:p>
            <a:r>
              <a:rPr lang="en-US" dirty="0"/>
              <a:t>Git </a:t>
            </a:r>
            <a:r>
              <a:rPr lang="en-US" u="sng" dirty="0"/>
              <a:t>track changes</a:t>
            </a:r>
            <a:r>
              <a:rPr lang="en-US" dirty="0"/>
              <a:t> &amp; gives you a </a:t>
            </a:r>
            <a:r>
              <a:rPr lang="en-US" u="sng" dirty="0"/>
              <a:t>version history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75509-98B2-5449-B2D2-745BEF84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4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1A0F-B23B-744E-BB22-A1C68BCF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is being tracked?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26B59-D04B-7B4D-9720-EAB87509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46" y="2393201"/>
            <a:ext cx="10025849" cy="32115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4DC74-C7EE-C349-BE33-6337167B3C31}"/>
              </a:ext>
            </a:extLst>
          </p:cNvPr>
          <p:cNvSpPr/>
          <p:nvPr/>
        </p:nvSpPr>
        <p:spPr>
          <a:xfrm>
            <a:off x="1168997" y="1309367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 document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2C9AC-14F2-6C49-9EF4-9CE37293941D}"/>
              </a:ext>
            </a:extLst>
          </p:cNvPr>
          <p:cNvSpPr/>
          <p:nvPr/>
        </p:nvSpPr>
        <p:spPr>
          <a:xfrm>
            <a:off x="4953531" y="1309367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7778C-3C0C-F445-AE2C-8F72171F18E4}"/>
              </a:ext>
            </a:extLst>
          </p:cNvPr>
          <p:cNvCxnSpPr/>
          <p:nvPr/>
        </p:nvCxnSpPr>
        <p:spPr>
          <a:xfrm>
            <a:off x="2104912" y="2225300"/>
            <a:ext cx="87855" cy="494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C65FB-06C2-7B49-AAD0-67CD8D798BE3}"/>
              </a:ext>
            </a:extLst>
          </p:cNvPr>
          <p:cNvCxnSpPr>
            <a:cxnSpLocks/>
          </p:cNvCxnSpPr>
          <p:nvPr/>
        </p:nvCxnSpPr>
        <p:spPr>
          <a:xfrm flipH="1">
            <a:off x="4482352" y="2390134"/>
            <a:ext cx="471179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8B9F09-BD40-B84C-8ADE-FD785CFCE3B0}"/>
              </a:ext>
            </a:extLst>
          </p:cNvPr>
          <p:cNvCxnSpPr>
            <a:cxnSpLocks/>
          </p:cNvCxnSpPr>
          <p:nvPr/>
        </p:nvCxnSpPr>
        <p:spPr>
          <a:xfrm>
            <a:off x="6915010" y="2390134"/>
            <a:ext cx="604585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2D5AF6-7B13-374D-87BD-DAEEDE923B2E}"/>
              </a:ext>
            </a:extLst>
          </p:cNvPr>
          <p:cNvSpPr txBox="1"/>
          <p:nvPr/>
        </p:nvSpPr>
        <p:spPr>
          <a:xfrm>
            <a:off x="723481" y="5852160"/>
            <a:ext cx="1022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Don’t think of it as multiple documents, but </a:t>
            </a:r>
            <a:r>
              <a:rPr lang="en-US" sz="2400" b="1" dirty="0"/>
              <a:t>base document </a:t>
            </a:r>
            <a:r>
              <a:rPr lang="en-US" sz="2400" dirty="0"/>
              <a:t>+ </a:t>
            </a:r>
            <a:r>
              <a:rPr lang="en-US" sz="2400" b="1" dirty="0"/>
              <a:t>sets of changes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DC9F3-7A3C-4842-91DA-28BD71169759}"/>
              </a:ext>
            </a:extLst>
          </p:cNvPr>
          <p:cNvSpPr/>
          <p:nvPr/>
        </p:nvSpPr>
        <p:spPr>
          <a:xfrm>
            <a:off x="6894913" y="2370037"/>
            <a:ext cx="4580304" cy="3066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100B3-9DC7-1F4F-AD59-9B8A1FAE2EF5}"/>
              </a:ext>
            </a:extLst>
          </p:cNvPr>
          <p:cNvSpPr/>
          <p:nvPr/>
        </p:nvSpPr>
        <p:spPr>
          <a:xfrm>
            <a:off x="3329885" y="1224422"/>
            <a:ext cx="3935073" cy="3940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2710</TotalTime>
  <Words>2136</Words>
  <Application>Microsoft Macintosh PowerPoint</Application>
  <PresentationFormat>Widescreen</PresentationFormat>
  <Paragraphs>377</Paragraphs>
  <Slides>41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Helvetica Neue</vt:lpstr>
      <vt:lpstr>Monaco</vt:lpstr>
      <vt:lpstr>Dissertationthmx</vt:lpstr>
      <vt:lpstr>Git &amp; GitHub Workshop:   its not only for programmers (╯°□°)╯彡┻┻</vt:lpstr>
      <vt:lpstr>Why is learning git important for scientists?</vt:lpstr>
      <vt:lpstr>Why is learning git important for scientists? Documentation</vt:lpstr>
      <vt:lpstr>PowerPoint Presentation</vt:lpstr>
      <vt:lpstr>Why is learning git important for scientists? Sharing/Collaboration</vt:lpstr>
      <vt:lpstr>What is the goal of this workshop?</vt:lpstr>
      <vt:lpstr>Git Overview Documentation of word docs</vt:lpstr>
      <vt:lpstr>Git Overview Documentation of code</vt:lpstr>
      <vt:lpstr>Git Overview What is being tracked?</vt:lpstr>
      <vt:lpstr>Git Overview Separate changes can be made, and recorded</vt:lpstr>
      <vt:lpstr>How this workshop works…hands on…</vt:lpstr>
      <vt:lpstr>1. Setting up git 1.1 Download git</vt:lpstr>
      <vt:lpstr>Open a terminal / Git-Bash</vt:lpstr>
      <vt:lpstr>1. Setting up git 1.2 Configure git</vt:lpstr>
      <vt:lpstr>2. Creating a repository What is a repository?</vt:lpstr>
      <vt:lpstr>2. Creating a repository &gt; git init</vt:lpstr>
      <vt:lpstr>3. Tracking Changes &gt; git add, commit</vt:lpstr>
      <vt:lpstr>3. Tracking Changes &gt; git add, commit</vt:lpstr>
      <vt:lpstr>3. Tracking Changes &gt; git add, commit</vt:lpstr>
      <vt:lpstr>3. Tracking Changes &gt; git add, commit</vt:lpstr>
      <vt:lpstr>4. Exploring History &gt; git diff &amp; show</vt:lpstr>
      <vt:lpstr>4. Exploring History &gt; git diff &amp; show</vt:lpstr>
      <vt:lpstr>5. Telling git to ignore certain files .gitignore</vt:lpstr>
      <vt:lpstr>PowerPoint Presentation</vt:lpstr>
      <vt:lpstr>BREAK</vt:lpstr>
      <vt:lpstr>GitHub and other remote hosts</vt:lpstr>
      <vt:lpstr>Configuring GitHub</vt:lpstr>
      <vt:lpstr>6. Create a repository on GitHub make a repo</vt:lpstr>
      <vt:lpstr>7. Putting codes on GitHub &gt; git remote add &amp; push</vt:lpstr>
      <vt:lpstr>7. Putting codes on GitHub &gt; git remote add &amp; push</vt:lpstr>
      <vt:lpstr>8. Getting a repository from GitHub fork &amp; git clone</vt:lpstr>
      <vt:lpstr>8. Getting a repository from GitHub fork &amp; git clone</vt:lpstr>
      <vt:lpstr>8. Getting a repository from GitHub fork &amp;  git clone</vt:lpstr>
      <vt:lpstr>9. Collaborating </vt:lpstr>
      <vt:lpstr>9. Collaborating </vt:lpstr>
      <vt:lpstr>9. Collaborating </vt:lpstr>
      <vt:lpstr>9. Collaborating &gt; git fetch &amp; git merge </vt:lpstr>
      <vt:lpstr>9. Collaborating Truly Collaborating on GitHub</vt:lpstr>
      <vt:lpstr>Email Setting - 2  Setup the no-reply email provided by GitHub    Check the following Setting on GitHub      </vt:lpstr>
      <vt:lpstr>Advanced Git</vt:lpstr>
      <vt:lpstr>GitHub Education Pack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Chan, Micaela</cp:lastModifiedBy>
  <cp:revision>676</cp:revision>
  <dcterms:created xsi:type="dcterms:W3CDTF">2019-09-09T18:28:10Z</dcterms:created>
  <dcterms:modified xsi:type="dcterms:W3CDTF">2019-09-18T04:39:16Z</dcterms:modified>
</cp:coreProperties>
</file>